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2" r:id="rId9"/>
    <p:sldId id="263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6E8F-E1CA-449A-BE3A-DC4C5014FE32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C5290B2-66ED-4024-A3CD-727B53309C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4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6E8F-E1CA-449A-BE3A-DC4C5014FE32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90B2-66ED-4024-A3CD-727B53309C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57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6E8F-E1CA-449A-BE3A-DC4C5014FE32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90B2-66ED-4024-A3CD-727B53309C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191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6E8F-E1CA-449A-BE3A-DC4C5014FE32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90B2-66ED-4024-A3CD-727B53309C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148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57F6E8F-E1CA-449A-BE3A-DC4C5014FE32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C5290B2-66ED-4024-A3CD-727B53309C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351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6E8F-E1CA-449A-BE3A-DC4C5014FE32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90B2-66ED-4024-A3CD-727B53309C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97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6E8F-E1CA-449A-BE3A-DC4C5014FE32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90B2-66ED-4024-A3CD-727B53309C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7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6E8F-E1CA-449A-BE3A-DC4C5014FE32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90B2-66ED-4024-A3CD-727B53309C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206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6E8F-E1CA-449A-BE3A-DC4C5014FE32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90B2-66ED-4024-A3CD-727B53309C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859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6E8F-E1CA-449A-BE3A-DC4C5014FE32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90B2-66ED-4024-A3CD-727B53309C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42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6E8F-E1CA-449A-BE3A-DC4C5014FE32}" type="datetimeFigureOut">
              <a:rPr lang="tr-TR" smtClean="0"/>
              <a:t>17.06.2021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90B2-66ED-4024-A3CD-727B53309C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31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57F6E8F-E1CA-449A-BE3A-DC4C5014FE32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C5290B2-66ED-4024-A3CD-727B53309C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54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gitimgo.ne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BD7A1B2-499E-4958-8560-79B26A1FB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361" y="2666487"/>
            <a:ext cx="9513278" cy="1935848"/>
          </a:xfrm>
        </p:spPr>
        <p:txBody>
          <a:bodyPr/>
          <a:lstStyle/>
          <a:p>
            <a:pPr algn="ctr"/>
            <a:r>
              <a:rPr lang="tr-TR" sz="6600" dirty="0"/>
              <a:t>KEÇİBORLU </a:t>
            </a:r>
            <a:br>
              <a:rPr lang="tr-TR" sz="6600" dirty="0"/>
            </a:br>
            <a:r>
              <a:rPr lang="tr-TR" sz="6600" dirty="0"/>
              <a:t>UÇAK BAKIM TEKNOLOJİSİ</a:t>
            </a:r>
            <a:br>
              <a:rPr lang="tr-TR" sz="6600" dirty="0"/>
            </a:br>
            <a:r>
              <a:rPr lang="tr-TR" sz="6600" dirty="0"/>
              <a:t>MESLEKİ ve teknik   </a:t>
            </a:r>
            <a:br>
              <a:rPr lang="tr-TR" sz="6600" dirty="0"/>
            </a:br>
            <a:r>
              <a:rPr lang="tr-TR" sz="6600" dirty="0"/>
              <a:t>Anadolu lisesi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297823E-40B5-482D-9017-0AFB3A18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312" y="119715"/>
            <a:ext cx="1336262" cy="121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875DD4C-47EF-45C3-8229-2A98654BB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93" y="158456"/>
            <a:ext cx="2201455" cy="11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33786D9-3BE2-473E-ADD9-F4DBAFCE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08" y="-178660"/>
            <a:ext cx="10058400" cy="1609344"/>
          </a:xfrm>
        </p:spPr>
        <p:txBody>
          <a:bodyPr/>
          <a:lstStyle/>
          <a:p>
            <a:r>
              <a:rPr lang="tr-TR" dirty="0"/>
              <a:t>Pansiyon fotoğrafları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D6C42C1E-69EC-44E1-AA45-003018533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657">
            <a:off x="397433" y="1366762"/>
            <a:ext cx="3427828" cy="4619322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105A4F44-AFA5-4BAB-942F-87A3B0857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038">
            <a:off x="7606863" y="1157224"/>
            <a:ext cx="4028570" cy="461932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6991DD99-8BE9-4195-8F13-7B1A7E69B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833">
            <a:off x="4752842" y="3580215"/>
            <a:ext cx="2355893" cy="321351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C8928872-6FA9-4D8D-841C-77E7031883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39" y="935838"/>
            <a:ext cx="3332702" cy="24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709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114BB36-4C48-4F7E-8F8C-48C6FBCE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119" y="529602"/>
            <a:ext cx="9603149" cy="579670"/>
          </a:xfrm>
        </p:spPr>
        <p:txBody>
          <a:bodyPr>
            <a:normAutofit fontScale="90000"/>
          </a:bodyPr>
          <a:lstStyle/>
          <a:p>
            <a:r>
              <a:rPr lang="tr-TR" dirty="0"/>
              <a:t>      OKULUMUZUN EĞİTİM KADROSU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94CB60D-98D9-41AA-A8B4-58B46BFBB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818" y="1700485"/>
            <a:ext cx="4086769" cy="4637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+mj-lt"/>
              </a:rPr>
              <a:t>OKUL MÜDÜRÜ:1</a:t>
            </a:r>
          </a:p>
          <a:p>
            <a:pPr marL="0" indent="0">
              <a:buNone/>
            </a:pPr>
            <a:r>
              <a:rPr lang="tr-TR" sz="2400" b="1" dirty="0">
                <a:latin typeface="+mj-lt"/>
              </a:rPr>
              <a:t>MÜDÜR BAŞ YARDIMCISI:1     </a:t>
            </a:r>
          </a:p>
          <a:p>
            <a:pPr marL="0" indent="0">
              <a:buNone/>
            </a:pPr>
            <a:r>
              <a:rPr lang="tr-TR" sz="2400" b="1" dirty="0">
                <a:latin typeface="+mj-lt"/>
              </a:rPr>
              <a:t>MÜDÜR YARDIMCISI:2</a:t>
            </a:r>
          </a:p>
          <a:p>
            <a:pPr marL="0" indent="0">
              <a:buNone/>
            </a:pPr>
            <a:r>
              <a:rPr lang="tr-TR" sz="2400" b="1" dirty="0">
                <a:latin typeface="+mj-lt"/>
              </a:rPr>
              <a:t>V.H.K.İ:1</a:t>
            </a:r>
          </a:p>
          <a:p>
            <a:pPr marL="0" indent="0">
              <a:buNone/>
            </a:pPr>
            <a:endParaRPr lang="tr-TR" sz="2400" b="1" dirty="0">
              <a:latin typeface="+mj-lt"/>
            </a:endParaRPr>
          </a:p>
          <a:p>
            <a:pPr marL="0" indent="0">
              <a:buNone/>
            </a:pPr>
            <a:endParaRPr lang="tr-TR" sz="2400" b="1" dirty="0">
              <a:latin typeface="+mj-lt"/>
            </a:endParaRPr>
          </a:p>
          <a:p>
            <a:pPr marL="0" indent="0">
              <a:buNone/>
            </a:pPr>
            <a:r>
              <a:rPr lang="tr-TR" sz="2400" b="1" dirty="0">
                <a:latin typeface="+mj-lt"/>
              </a:rPr>
              <a:t>         İDARİ KADRO:5</a:t>
            </a:r>
          </a:p>
          <a:p>
            <a:pPr marL="0" indent="0" algn="ctr">
              <a:buNone/>
            </a:pPr>
            <a:endParaRPr lang="tr-TR" sz="2400" b="1" dirty="0">
              <a:latin typeface="+mj-lt"/>
            </a:endParaRPr>
          </a:p>
          <a:p>
            <a:pPr marL="0" indent="0" algn="ctr">
              <a:buNone/>
            </a:pPr>
            <a:r>
              <a:rPr lang="tr-TR" sz="2400" b="1" dirty="0">
                <a:latin typeface="+mj-lt"/>
              </a:rPr>
              <a:t>                                            </a:t>
            </a:r>
          </a:p>
          <a:p>
            <a:pPr marL="0" indent="0" algn="ctr">
              <a:buNone/>
            </a:pPr>
            <a:endParaRPr lang="tr-TR" sz="2400" b="1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xmlns="" id="{B6E5273F-A5EF-4A99-85BB-0F82C56C11A4}"/>
              </a:ext>
            </a:extLst>
          </p:cNvPr>
          <p:cNvSpPr txBox="1">
            <a:spLocks/>
          </p:cNvSpPr>
          <p:nvPr/>
        </p:nvSpPr>
        <p:spPr>
          <a:xfrm>
            <a:off x="6296693" y="1690966"/>
            <a:ext cx="5350664" cy="463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tr-TR" sz="2400" b="1" dirty="0">
                <a:latin typeface="+mj-lt"/>
              </a:rPr>
              <a:t>İNGİLİZCE :3</a:t>
            </a:r>
          </a:p>
          <a:p>
            <a:pPr marL="0" indent="0">
              <a:buFont typeface="Wingdings" pitchFamily="2" charset="2"/>
              <a:buNone/>
            </a:pPr>
            <a:r>
              <a:rPr lang="tr-TR" sz="2400" b="1" dirty="0">
                <a:latin typeface="+mj-lt"/>
              </a:rPr>
              <a:t>TÜRK DİLİ VE EDEBİYATI :1     </a:t>
            </a:r>
          </a:p>
          <a:p>
            <a:pPr marL="0" indent="0">
              <a:buFont typeface="Wingdings" pitchFamily="2" charset="2"/>
              <a:buNone/>
            </a:pPr>
            <a:r>
              <a:rPr lang="tr-TR" sz="2400" b="1" dirty="0">
                <a:latin typeface="+mj-lt"/>
              </a:rPr>
              <a:t>MATEMATİK :1</a:t>
            </a:r>
          </a:p>
          <a:p>
            <a:pPr marL="0" indent="0">
              <a:buFont typeface="Wingdings" pitchFamily="2" charset="2"/>
              <a:buNone/>
            </a:pPr>
            <a:r>
              <a:rPr lang="tr-TR" sz="2400" b="1" dirty="0">
                <a:latin typeface="+mj-lt"/>
              </a:rPr>
              <a:t>BEDEN EĞİTİMİ :1</a:t>
            </a:r>
          </a:p>
          <a:p>
            <a:pPr marL="0" indent="0">
              <a:buFont typeface="Wingdings" pitchFamily="2" charset="2"/>
              <a:buNone/>
            </a:pPr>
            <a:r>
              <a:rPr lang="tr-TR" sz="2400" b="1" dirty="0">
                <a:latin typeface="+mj-lt"/>
              </a:rPr>
              <a:t>REHBERLİK ve PSİKOLOJİK DANIŞMA:1</a:t>
            </a:r>
          </a:p>
          <a:p>
            <a:pPr marL="0" indent="0">
              <a:buFont typeface="Wingdings" pitchFamily="2" charset="2"/>
              <a:buNone/>
            </a:pPr>
            <a:r>
              <a:rPr lang="tr-TR" sz="2400" b="1" dirty="0">
                <a:latin typeface="+mj-lt"/>
              </a:rPr>
              <a:t>BİLGİSAYAR BİLİMLERİ:1</a:t>
            </a:r>
          </a:p>
          <a:p>
            <a:pPr marL="0" indent="0">
              <a:buFont typeface="Wingdings" pitchFamily="2" charset="2"/>
              <a:buNone/>
            </a:pPr>
            <a:endParaRPr lang="tr-TR" sz="2400" b="1" dirty="0">
              <a:latin typeface="+mj-lt"/>
            </a:endParaRPr>
          </a:p>
          <a:p>
            <a:pPr marL="0" indent="0">
              <a:buFont typeface="Wingdings" pitchFamily="2" charset="2"/>
              <a:buNone/>
            </a:pPr>
            <a:endParaRPr lang="tr-TR" sz="2400" b="1" dirty="0">
              <a:latin typeface="+mj-lt"/>
            </a:endParaRPr>
          </a:p>
          <a:p>
            <a:pPr marL="0" indent="0">
              <a:buFont typeface="Wingdings" pitchFamily="2" charset="2"/>
              <a:buNone/>
            </a:pPr>
            <a:r>
              <a:rPr lang="tr-TR" sz="2400" b="1" dirty="0">
                <a:latin typeface="+mj-lt"/>
              </a:rPr>
              <a:t>      ÖĞRETMEN KADROSU:8</a:t>
            </a:r>
          </a:p>
          <a:p>
            <a:pPr marL="0" indent="0" algn="ctr">
              <a:buFont typeface="Wingdings" pitchFamily="2" charset="2"/>
              <a:buNone/>
            </a:pPr>
            <a:endParaRPr lang="tr-TR" sz="2400" b="1" dirty="0">
              <a:latin typeface="+mj-lt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tr-TR" sz="2400" b="1" dirty="0">
                <a:latin typeface="+mj-lt"/>
              </a:rPr>
              <a:t>                                            </a:t>
            </a:r>
          </a:p>
          <a:p>
            <a:pPr marL="0" indent="0" algn="ctr">
              <a:buFont typeface="Wingdings" pitchFamily="2" charset="2"/>
              <a:buNone/>
            </a:pPr>
            <a:endParaRPr lang="tr-T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8729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xmlns="" id="{F12B955F-11D0-4B07-B1A3-0297D1994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9685" y="727023"/>
            <a:ext cx="12192000" cy="579670"/>
          </a:xfrm>
        </p:spPr>
        <p:txBody>
          <a:bodyPr>
            <a:normAutofit fontScale="90000"/>
          </a:bodyPr>
          <a:lstStyle/>
          <a:p>
            <a:r>
              <a:rPr lang="tr-TR" dirty="0"/>
              <a:t>      OKULUMUZDA HANGİ DERSLER OKUTULMAKTADIR? 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xmlns="" id="{4A978896-1389-4A11-841E-C7D0A627EE20}"/>
              </a:ext>
            </a:extLst>
          </p:cNvPr>
          <p:cNvSpPr txBox="1">
            <a:spLocks/>
          </p:cNvSpPr>
          <p:nvPr/>
        </p:nvSpPr>
        <p:spPr>
          <a:xfrm>
            <a:off x="482457" y="4581145"/>
            <a:ext cx="11227085" cy="1955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UÇAK BAKIM ALANI UÇAK GÖVDE –MOTOR, UÇAK ELEKTRONİĞİ,UÇAK MALZEME VE YAPILARI, UÇAK TEKNOLOJİLERİ,UÇUŞ AYRODİNAMİĞİ,UÇUŞ BAKIM UYGULAMALARI,PİSTONLU MOTORLAR GİBİ DAL DERSLERİ DE HAZIRLIK AŞAMASINDAN SONRA OKUTULMAKTADIR.</a:t>
            </a:r>
          </a:p>
          <a:p>
            <a:endParaRPr lang="tr-TR" sz="2400" dirty="0"/>
          </a:p>
        </p:txBody>
      </p:sp>
      <p:pic>
        <p:nvPicPr>
          <p:cNvPr id="3074" name="Picture 2" descr="Uçak Bakım - Merkez Mesleki ve Teknik Anadolu Lisesi">
            <a:extLst>
              <a:ext uri="{FF2B5EF4-FFF2-40B4-BE49-F238E27FC236}">
                <a16:creationId xmlns:a16="http://schemas.microsoft.com/office/drawing/2014/main" xmlns="" id="{1DFC6381-20E2-4ABC-AA50-8E2DC2B92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16" y="1506736"/>
            <a:ext cx="4917289" cy="2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C84CBE0B-F737-4EF4-AD3C-2453FF8C5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95" y="1489957"/>
            <a:ext cx="5270604" cy="290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73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2E2E507-AB04-4348-917D-DFCE5EB5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OKULUMUZUN EĞİTİM AMACI VE MEZUNİYET SONRASI İŞ İMKANLARI NELERDİR?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xmlns="" id="{4D0E72CB-847F-45F3-AE3E-A21FA726967E}"/>
              </a:ext>
            </a:extLst>
          </p:cNvPr>
          <p:cNvSpPr txBox="1">
            <a:spLocks/>
          </p:cNvSpPr>
          <p:nvPr/>
        </p:nvSpPr>
        <p:spPr>
          <a:xfrm>
            <a:off x="1069847" y="2121408"/>
            <a:ext cx="10532539" cy="1955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UÇAK BAKIM ALANI ALTINDA YER ALAN MESLEKLERDE SEKTÖRÜN İHTİYAÇLARI, BİLİMSEL VE TEKNOLOJİK GELİŞMELER DOĞRULTUSUNDA GEREKLİ OLAN MESLEKİ YETERLİLİKLERİ KAZANMIŞ NİTELİKLİ MESLEK ELEMANLARI YETİŞTİRMEK AMAÇLANMAKTADIR.</a:t>
            </a:r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xmlns="" id="{DFF1976F-8261-4ACA-B0E5-BD15138058C4}"/>
              </a:ext>
            </a:extLst>
          </p:cNvPr>
          <p:cNvSpPr txBox="1">
            <a:spLocks/>
          </p:cNvSpPr>
          <p:nvPr/>
        </p:nvSpPr>
        <p:spPr>
          <a:xfrm>
            <a:off x="1069847" y="4077325"/>
            <a:ext cx="10532539" cy="1955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ÜNİVERSİTELERİN İLGİLİ BÖLÜMLERİNDEN MEZUN OLDUKTAN SONRA  SİVİL UÇAK BAKIM MERKEZLERİ,ASKERİ HAVA İKMAL BAKIM MERKEZLERİ VE UÇAK FABRİKALARINDA ÇALIŞABİLİRLER.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9477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9ADD081-D29C-415C-9B05-5C0E8137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2" y="134911"/>
            <a:ext cx="11587397" cy="1444755"/>
          </a:xfrm>
        </p:spPr>
        <p:txBody>
          <a:bodyPr/>
          <a:lstStyle/>
          <a:p>
            <a:pPr algn="ctr"/>
            <a:r>
              <a:rPr lang="tr-TR" dirty="0"/>
              <a:t>2020 LGS YERLEŞME İSTATİSTİKLERİ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xmlns="" id="{B2987D7B-FF04-4FBF-B23C-6A7ED2E16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286023"/>
              </p:ext>
            </p:extLst>
          </p:nvPr>
        </p:nvGraphicFramePr>
        <p:xfrm>
          <a:off x="612433" y="1833145"/>
          <a:ext cx="11354715" cy="1585961"/>
        </p:xfrm>
        <a:graphic>
          <a:graphicData uri="http://schemas.openxmlformats.org/drawingml/2006/table">
            <a:tbl>
              <a:tblPr firstRow="1" firstCol="1" bandRow="1"/>
              <a:tblGrid>
                <a:gridCol w="1261635">
                  <a:extLst>
                    <a:ext uri="{9D8B030D-6E8A-4147-A177-3AD203B41FA5}">
                      <a16:colId xmlns:a16="http://schemas.microsoft.com/office/drawing/2014/main" xmlns="" val="126836950"/>
                    </a:ext>
                  </a:extLst>
                </a:gridCol>
                <a:gridCol w="1261635">
                  <a:extLst>
                    <a:ext uri="{9D8B030D-6E8A-4147-A177-3AD203B41FA5}">
                      <a16:colId xmlns:a16="http://schemas.microsoft.com/office/drawing/2014/main" xmlns="" val="1686783764"/>
                    </a:ext>
                  </a:extLst>
                </a:gridCol>
                <a:gridCol w="1261635">
                  <a:extLst>
                    <a:ext uri="{9D8B030D-6E8A-4147-A177-3AD203B41FA5}">
                      <a16:colId xmlns:a16="http://schemas.microsoft.com/office/drawing/2014/main" xmlns="" val="3553204560"/>
                    </a:ext>
                  </a:extLst>
                </a:gridCol>
                <a:gridCol w="1261635">
                  <a:extLst>
                    <a:ext uri="{9D8B030D-6E8A-4147-A177-3AD203B41FA5}">
                      <a16:colId xmlns:a16="http://schemas.microsoft.com/office/drawing/2014/main" xmlns="" val="2177258163"/>
                    </a:ext>
                  </a:extLst>
                </a:gridCol>
                <a:gridCol w="1261635">
                  <a:extLst>
                    <a:ext uri="{9D8B030D-6E8A-4147-A177-3AD203B41FA5}">
                      <a16:colId xmlns:a16="http://schemas.microsoft.com/office/drawing/2014/main" xmlns="" val="4235876223"/>
                    </a:ext>
                  </a:extLst>
                </a:gridCol>
                <a:gridCol w="1261635">
                  <a:extLst>
                    <a:ext uri="{9D8B030D-6E8A-4147-A177-3AD203B41FA5}">
                      <a16:colId xmlns:a16="http://schemas.microsoft.com/office/drawing/2014/main" xmlns="" val="573250285"/>
                    </a:ext>
                  </a:extLst>
                </a:gridCol>
                <a:gridCol w="1261635">
                  <a:extLst>
                    <a:ext uri="{9D8B030D-6E8A-4147-A177-3AD203B41FA5}">
                      <a16:colId xmlns:a16="http://schemas.microsoft.com/office/drawing/2014/main" xmlns="" val="195666957"/>
                    </a:ext>
                  </a:extLst>
                </a:gridCol>
                <a:gridCol w="1261635">
                  <a:extLst>
                    <a:ext uri="{9D8B030D-6E8A-4147-A177-3AD203B41FA5}">
                      <a16:colId xmlns:a16="http://schemas.microsoft.com/office/drawing/2014/main" xmlns="" val="2948141676"/>
                    </a:ext>
                  </a:extLst>
                </a:gridCol>
                <a:gridCol w="1261635">
                  <a:extLst>
                    <a:ext uri="{9D8B030D-6E8A-4147-A177-3AD203B41FA5}">
                      <a16:colId xmlns:a16="http://schemas.microsoft.com/office/drawing/2014/main" xmlns="" val="646353361"/>
                    </a:ext>
                  </a:extLst>
                </a:gridCol>
              </a:tblGrid>
              <a:tr h="158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Adı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 Türü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Öğretim Süresi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Öğretim Şekli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Yabancı Dili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Kont.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Taban Puanı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Düşük Yüzdelik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Yüksek Yüzdelik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0992294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xmlns="" id="{F76F6298-5426-4865-BCC3-9E6734D08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44547"/>
              </p:ext>
            </p:extLst>
          </p:nvPr>
        </p:nvGraphicFramePr>
        <p:xfrm>
          <a:off x="612433" y="3419106"/>
          <a:ext cx="11354715" cy="1816209"/>
        </p:xfrm>
        <a:graphic>
          <a:graphicData uri="http://schemas.openxmlformats.org/drawingml/2006/table">
            <a:tbl>
              <a:tblPr firstRow="1" firstCol="1" bandRow="1"/>
              <a:tblGrid>
                <a:gridCol w="1261635">
                  <a:extLst>
                    <a:ext uri="{9D8B030D-6E8A-4147-A177-3AD203B41FA5}">
                      <a16:colId xmlns:a16="http://schemas.microsoft.com/office/drawing/2014/main" xmlns="" val="1244151064"/>
                    </a:ext>
                  </a:extLst>
                </a:gridCol>
                <a:gridCol w="1261635">
                  <a:extLst>
                    <a:ext uri="{9D8B030D-6E8A-4147-A177-3AD203B41FA5}">
                      <a16:colId xmlns:a16="http://schemas.microsoft.com/office/drawing/2014/main" xmlns="" val="1855768659"/>
                    </a:ext>
                  </a:extLst>
                </a:gridCol>
                <a:gridCol w="1261635">
                  <a:extLst>
                    <a:ext uri="{9D8B030D-6E8A-4147-A177-3AD203B41FA5}">
                      <a16:colId xmlns:a16="http://schemas.microsoft.com/office/drawing/2014/main" xmlns="" val="563765174"/>
                    </a:ext>
                  </a:extLst>
                </a:gridCol>
                <a:gridCol w="1261635">
                  <a:extLst>
                    <a:ext uri="{9D8B030D-6E8A-4147-A177-3AD203B41FA5}">
                      <a16:colId xmlns:a16="http://schemas.microsoft.com/office/drawing/2014/main" xmlns="" val="2334173226"/>
                    </a:ext>
                  </a:extLst>
                </a:gridCol>
                <a:gridCol w="1261635">
                  <a:extLst>
                    <a:ext uri="{9D8B030D-6E8A-4147-A177-3AD203B41FA5}">
                      <a16:colId xmlns:a16="http://schemas.microsoft.com/office/drawing/2014/main" xmlns="" val="1370290531"/>
                    </a:ext>
                  </a:extLst>
                </a:gridCol>
                <a:gridCol w="1261635">
                  <a:extLst>
                    <a:ext uri="{9D8B030D-6E8A-4147-A177-3AD203B41FA5}">
                      <a16:colId xmlns:a16="http://schemas.microsoft.com/office/drawing/2014/main" xmlns="" val="2113676704"/>
                    </a:ext>
                  </a:extLst>
                </a:gridCol>
                <a:gridCol w="1261635">
                  <a:extLst>
                    <a:ext uri="{9D8B030D-6E8A-4147-A177-3AD203B41FA5}">
                      <a16:colId xmlns:a16="http://schemas.microsoft.com/office/drawing/2014/main" xmlns="" val="1739018738"/>
                    </a:ext>
                  </a:extLst>
                </a:gridCol>
                <a:gridCol w="1261635">
                  <a:extLst>
                    <a:ext uri="{9D8B030D-6E8A-4147-A177-3AD203B41FA5}">
                      <a16:colId xmlns:a16="http://schemas.microsoft.com/office/drawing/2014/main" xmlns="" val="3810887582"/>
                    </a:ext>
                  </a:extLst>
                </a:gridCol>
                <a:gridCol w="1261635">
                  <a:extLst>
                    <a:ext uri="{9D8B030D-6E8A-4147-A177-3AD203B41FA5}">
                      <a16:colId xmlns:a16="http://schemas.microsoft.com/office/drawing/2014/main" xmlns="" val="1839570444"/>
                    </a:ext>
                  </a:extLst>
                </a:gridCol>
              </a:tblGrid>
              <a:tr h="1816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ISPARTA / KEÇİBORLU / Keçiborlu Uçak Bakım Teknolojisi Mesleki ve Teknik Anadolu Lisesi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Anadolu Teknik Programı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Hazırlık + 4 yıl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Kız/Erkek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İngilizce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tr-TR" sz="1200" u="none" strike="noStrike">
                          <a:solidFill>
                            <a:srgbClr val="337AB7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,</a:t>
                      </a: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22,61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775646"/>
                  </a:ext>
                </a:extLst>
              </a:tr>
            </a:tbl>
          </a:graphicData>
        </a:graphic>
      </p:graphicFrame>
      <p:sp>
        <p:nvSpPr>
          <p:cNvPr id="6" name="Başlık 1">
            <a:extLst>
              <a:ext uri="{FF2B5EF4-FFF2-40B4-BE49-F238E27FC236}">
                <a16:creationId xmlns:a16="http://schemas.microsoft.com/office/drawing/2014/main" xmlns="" id="{0B09B411-40C3-42B2-BB54-4C4FEFA670CA}"/>
              </a:ext>
            </a:extLst>
          </p:cNvPr>
          <p:cNvSpPr txBox="1">
            <a:spLocks/>
          </p:cNvSpPr>
          <p:nvPr/>
        </p:nvSpPr>
        <p:spPr>
          <a:xfrm>
            <a:off x="1351612" y="5662829"/>
            <a:ext cx="9488775" cy="95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/>
              <a:t>En düşük puan:339,021</a:t>
            </a:r>
          </a:p>
          <a:p>
            <a:pPr algn="ctr"/>
            <a:r>
              <a:rPr lang="tr-TR" dirty="0"/>
              <a:t>En yüksek puan:400,227</a:t>
            </a:r>
          </a:p>
        </p:txBody>
      </p:sp>
    </p:spTree>
    <p:extLst>
      <p:ext uri="{BB962C8B-B14F-4D97-AF65-F5344CB8AC3E}">
        <p14:creationId xmlns:p14="http://schemas.microsoft.com/office/powerpoint/2010/main" val="1196076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3109855-EE3C-4730-B691-47277AA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818" y="699487"/>
            <a:ext cx="2802233" cy="1033860"/>
          </a:xfrm>
        </p:spPr>
        <p:txBody>
          <a:bodyPr/>
          <a:lstStyle/>
          <a:p>
            <a:r>
              <a:rPr lang="tr-TR" dirty="0"/>
              <a:t>PROJELER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FB8A228-9A5F-436C-B043-9AC3B7E3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78" y="1846784"/>
            <a:ext cx="5239114" cy="4288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         OUR EARTH IS OUR HEARTH</a:t>
            </a:r>
          </a:p>
          <a:p>
            <a:pPr marL="0" indent="0">
              <a:buNone/>
            </a:pPr>
            <a:r>
              <a:rPr lang="tr-TR" dirty="0"/>
              <a:t>              (DÜNYAMIZ OCAĞIMIZDIR)</a:t>
            </a:r>
          </a:p>
          <a:p>
            <a:pPr marL="0" indent="0">
              <a:buNone/>
            </a:pPr>
            <a:r>
              <a:rPr lang="tr-TR" dirty="0"/>
              <a:t>        </a:t>
            </a:r>
          </a:p>
          <a:p>
            <a:pPr marL="0" indent="0">
              <a:buNone/>
            </a:pPr>
            <a:r>
              <a:rPr lang="tr-TR" dirty="0"/>
              <a:t>PROJEMİZ ALMANYA,ROMANYA VE TÜRKİYE’DEN 3 OKUL VE 14-17 YAŞ ARALIĞINDAKİ ÖĞRENCİLERİN İNGİLİZCE BECERİLERİNİ GELİŞTİRMEK ,ÇEVRESEL KONULARDA FARKINDALIK YARATMAK,KARBON AYAK İZİMİZİ AZALTARAK DÜNYAMIZI KORUMAYA YARDIMCI OLMAYI AMAÇLANMAKTADIR.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124" name="Picture 4" descr="eTwinning LOGO, collaborative album | Semboller, Boyama sayfaları, Eğitim  faaliyetleri">
            <a:extLst>
              <a:ext uri="{FF2B5EF4-FFF2-40B4-BE49-F238E27FC236}">
                <a16:creationId xmlns:a16="http://schemas.microsoft.com/office/drawing/2014/main" xmlns="" id="{265AB726-2AC6-4146-A811-2E56CF12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90" y="0"/>
            <a:ext cx="2582683" cy="195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93CC2A5B-279E-4F8E-8D42-EF1E0E841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82" y="279902"/>
            <a:ext cx="4366969" cy="58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1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9363086-8EDA-46F0-80D5-84A54617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54227"/>
          </a:xfrm>
        </p:spPr>
        <p:txBody>
          <a:bodyPr/>
          <a:lstStyle/>
          <a:p>
            <a:r>
              <a:rPr lang="tr-TR" dirty="0"/>
              <a:t>PROJE FOTOĞRAFLARI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22998DFA-3C90-405B-8263-8F686F8F9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4" y="1558977"/>
            <a:ext cx="4051300" cy="4051300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15C5A880-2605-4217-8C42-99016DAE4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88" y="266789"/>
            <a:ext cx="4051300" cy="40354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EC48C328-827D-43BC-B5CC-D17F60DCA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14" y="3846777"/>
            <a:ext cx="3753028" cy="28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67675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9880E03-BF53-4BA4-A5FE-0E915BD5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2" y="1"/>
            <a:ext cx="12406375" cy="1079291"/>
          </a:xfrm>
        </p:spPr>
        <p:txBody>
          <a:bodyPr>
            <a:normAutofit/>
          </a:bodyPr>
          <a:lstStyle/>
          <a:p>
            <a:pPr algn="ctr"/>
            <a:r>
              <a:rPr lang="tr-TR" sz="3200" dirty="0"/>
              <a:t>Keçiborlu Uçak Bakım Teknolojisi Mesleki Ve Teknik Anadolu Lisesi</a:t>
            </a:r>
            <a:br>
              <a:rPr lang="tr-TR" sz="3200" dirty="0"/>
            </a:br>
            <a:r>
              <a:rPr lang="tr-TR" sz="3200" dirty="0"/>
              <a:t> Sosyal Etkinlik Bilgileri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xmlns="" id="{5676942C-4176-46B5-8A81-06E3600E9E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621376"/>
              </p:ext>
            </p:extLst>
          </p:nvPr>
        </p:nvGraphicFramePr>
        <p:xfrm>
          <a:off x="80433" y="1079292"/>
          <a:ext cx="12031137" cy="5968482"/>
        </p:xfrm>
        <a:graphic>
          <a:graphicData uri="http://schemas.openxmlformats.org/drawingml/2006/table">
            <a:tbl>
              <a:tblPr firstRow="1" firstCol="1" bandRow="1"/>
              <a:tblGrid>
                <a:gridCol w="1051311">
                  <a:extLst>
                    <a:ext uri="{9D8B030D-6E8A-4147-A177-3AD203B41FA5}">
                      <a16:colId xmlns:a16="http://schemas.microsoft.com/office/drawing/2014/main" xmlns="" val="3145865639"/>
                    </a:ext>
                  </a:extLst>
                </a:gridCol>
                <a:gridCol w="1665741">
                  <a:extLst>
                    <a:ext uri="{9D8B030D-6E8A-4147-A177-3AD203B41FA5}">
                      <a16:colId xmlns:a16="http://schemas.microsoft.com/office/drawing/2014/main" xmlns="" val="411173813"/>
                    </a:ext>
                  </a:extLst>
                </a:gridCol>
                <a:gridCol w="4026310">
                  <a:extLst>
                    <a:ext uri="{9D8B030D-6E8A-4147-A177-3AD203B41FA5}">
                      <a16:colId xmlns:a16="http://schemas.microsoft.com/office/drawing/2014/main" xmlns="" val="3400824408"/>
                    </a:ext>
                  </a:extLst>
                </a:gridCol>
                <a:gridCol w="1372419">
                  <a:extLst>
                    <a:ext uri="{9D8B030D-6E8A-4147-A177-3AD203B41FA5}">
                      <a16:colId xmlns:a16="http://schemas.microsoft.com/office/drawing/2014/main" xmlns="" val="1960477798"/>
                    </a:ext>
                  </a:extLst>
                </a:gridCol>
                <a:gridCol w="1236909">
                  <a:extLst>
                    <a:ext uri="{9D8B030D-6E8A-4147-A177-3AD203B41FA5}">
                      <a16:colId xmlns:a16="http://schemas.microsoft.com/office/drawing/2014/main" xmlns="" val="3598544050"/>
                    </a:ext>
                  </a:extLst>
                </a:gridCol>
                <a:gridCol w="640282">
                  <a:extLst>
                    <a:ext uri="{9D8B030D-6E8A-4147-A177-3AD203B41FA5}">
                      <a16:colId xmlns:a16="http://schemas.microsoft.com/office/drawing/2014/main" xmlns="" val="1521978867"/>
                    </a:ext>
                  </a:extLst>
                </a:gridCol>
                <a:gridCol w="1076833">
                  <a:extLst>
                    <a:ext uri="{9D8B030D-6E8A-4147-A177-3AD203B41FA5}">
                      <a16:colId xmlns:a16="http://schemas.microsoft.com/office/drawing/2014/main" xmlns="" val="2928312422"/>
                    </a:ext>
                  </a:extLst>
                </a:gridCol>
                <a:gridCol w="961332">
                  <a:extLst>
                    <a:ext uri="{9D8B030D-6E8A-4147-A177-3AD203B41FA5}">
                      <a16:colId xmlns:a16="http://schemas.microsoft.com/office/drawing/2014/main" xmlns="" val="356142601"/>
                    </a:ext>
                  </a:extLst>
                </a:gridCol>
              </a:tblGrid>
              <a:tr h="43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ETKİNLİK TÜRÜ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ETKİNLİK ALANI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ETKİNLİK KATEGORİSİ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TEMSİL DÜZEYİ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ETKİNLİK DÜZEYİ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SINIF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CİNSİYET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ÖĞRENCİ SAYISI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742886"/>
                  </a:ext>
                </a:extLst>
              </a:tr>
              <a:tr h="43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ETKİNLİĞİ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KÜLTÜREL ETKİNLİKLER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SÖZLÜ GELENEKLER VE ANLATIMLAR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İçi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Katılım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Erkek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9768337"/>
                  </a:ext>
                </a:extLst>
              </a:tr>
              <a:tr h="538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ETKİNLİĞİ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KÜLTÜREL ETKİNLİKLER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TOPLUMSAL UYGULAMALAR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RİTÜELLER VE ŞÖLENLER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İlçe Geneli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Performans Gösterme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Kız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9935673"/>
                  </a:ext>
                </a:extLst>
              </a:tr>
              <a:tr h="538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ETKİNLİĞİ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KÜLTÜREL ETKİNLİKLER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TOPLUMSAL UYGULAMALAR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RİTÜELLER VE ŞÖLENLER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İlçe Geneli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Performans Gösterme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Erkek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5478940"/>
                  </a:ext>
                </a:extLst>
              </a:tr>
              <a:tr h="43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ETKİNLİĞİ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SANATSAL ETKİNLİKLER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52475" algn="l"/>
                        </a:tabLs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ŞİİR (YAZILI ANLATIM)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İçi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Katılım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Erkek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1055397"/>
                  </a:ext>
                </a:extLst>
              </a:tr>
              <a:tr h="538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ETKİNLİĞİ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TOPLUM HİZMETİ ÇALIŞMASI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TOPLUMSAL BİLİNCİ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GELİŞTİRMEYE YÖNELİK ÇALIŞMALAR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İçi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Katılım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Kız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2033473"/>
                  </a:ext>
                </a:extLst>
              </a:tr>
              <a:tr h="538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ETKİNLİĞİ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TOPLUM HİZMETİ ÇALIŞMASI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TOPLUMSAL BİLİNCİ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GELİŞTİRMEYE YÖNELİK ÇALIŞMALAR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İçi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Katılım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Erkek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0794025"/>
                  </a:ext>
                </a:extLst>
              </a:tr>
              <a:tr h="538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ETKİNLİĞİ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TOPLUM HİZMETİ ÇALIŞMASI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TOPLUMSAL BİLİNCİ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GELİŞTİRMEYE YÖNELİK ÇALIŞMALAR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İçi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Ürün Ortaya Koyma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Kız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5308023"/>
                  </a:ext>
                </a:extLst>
              </a:tr>
              <a:tr h="538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ETKİNLİĞİ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TOPLUM HİZMETİ ÇALIŞMASI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TOPLUMSAL BİLİNCİ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GELİŞTİRMEYE YÖNELİK ÇALIŞMALAR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İçi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Ürün Ortaya Koyma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Erkek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3576464"/>
                  </a:ext>
                </a:extLst>
              </a:tr>
              <a:tr h="538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ETKİNLİĞİ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TOPLUM HİZMETİ ÇALIŞMASI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TOPLUMSAL REFAH VE EŞİTLİĞİ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SAĞLAMAYA YÖNELİK ÇALIŞMALAR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İçi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Katılım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Kız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7235878"/>
                  </a:ext>
                </a:extLst>
              </a:tr>
              <a:tr h="691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ETKİNLİĞİ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TOPLUM HİZMETİ ÇALIŞMASI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TOPLUMSAL REFAH VE EŞİTLİĞİ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SAĞLAMAYA YÖNELİK ÇALIŞMALAR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Okul İçi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Katılım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Erkek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45" marR="10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2173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73830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2183707-6A9D-4CD8-BCFC-59D370D8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380" y="1339970"/>
            <a:ext cx="7939240" cy="3366941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       BETÜL YILDIRIM</a:t>
            </a:r>
            <a:br>
              <a:rPr lang="tr-TR" dirty="0"/>
            </a:br>
            <a:r>
              <a:rPr lang="tr-TR" dirty="0"/>
              <a:t>  OKUL PSİKOLOJİK DANIŞMANI </a:t>
            </a:r>
          </a:p>
        </p:txBody>
      </p:sp>
    </p:spTree>
    <p:extLst>
      <p:ext uri="{BB962C8B-B14F-4D97-AF65-F5344CB8AC3E}">
        <p14:creationId xmlns:p14="http://schemas.microsoft.com/office/powerpoint/2010/main" val="2110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F2BB2D8-40D3-47C0-AA44-A27EB8CF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411" y="4783015"/>
            <a:ext cx="10597589" cy="1794368"/>
          </a:xfrm>
        </p:spPr>
        <p:txBody>
          <a:bodyPr>
            <a:normAutofit/>
          </a:bodyPr>
          <a:lstStyle/>
          <a:p>
            <a:r>
              <a:rPr lang="tr-TR" dirty="0"/>
              <a:t>Okulumuz 2020-2021 eğitim öğretim yılında eğitime başlamıştır.</a:t>
            </a:r>
          </a:p>
        </p:txBody>
      </p:sp>
      <p:pic>
        <p:nvPicPr>
          <p:cNvPr id="2050" name="Picture 2" descr="Keçiborlu Uçak Bakım Teknolojisi Mesleki ve Teknik Anadolu Lisesi Fotoğrafı">
            <a:extLst>
              <a:ext uri="{FF2B5EF4-FFF2-40B4-BE49-F238E27FC236}">
                <a16:creationId xmlns:a16="http://schemas.microsoft.com/office/drawing/2014/main" xmlns="" id="{3714E81E-B500-4B04-8101-476B7CD29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82" y="280617"/>
            <a:ext cx="7976235" cy="44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19C1339-EC44-4599-BF71-8BF057D4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352426"/>
            <a:ext cx="6214782" cy="2798737"/>
          </a:xfrm>
        </p:spPr>
        <p:txBody>
          <a:bodyPr>
            <a:normAutofit fontScale="90000"/>
          </a:bodyPr>
          <a:lstStyle/>
          <a:p>
            <a:r>
              <a:rPr lang="tr-TR" dirty="0"/>
              <a:t>il merkezine 40 km ilçe merkezine 2 km UZAKLIKTA </a:t>
            </a:r>
            <a:br>
              <a:rPr lang="tr-TR" dirty="0"/>
            </a:br>
            <a:r>
              <a:rPr lang="tr-TR" dirty="0"/>
              <a:t>BULUNMAKTADIR.</a:t>
            </a:r>
          </a:p>
        </p:txBody>
      </p:sp>
      <p:pic>
        <p:nvPicPr>
          <p:cNvPr id="13" name="İçerik Yer Tutucusu 12">
            <a:extLst>
              <a:ext uri="{FF2B5EF4-FFF2-40B4-BE49-F238E27FC236}">
                <a16:creationId xmlns:a16="http://schemas.microsoft.com/office/drawing/2014/main" xmlns="" id="{23FBB9B3-9DA7-4AA8-B8DE-28C58ADBC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25" y="1107008"/>
            <a:ext cx="5159634" cy="3869725"/>
          </a:xfrm>
        </p:spPr>
      </p:pic>
      <p:pic>
        <p:nvPicPr>
          <p:cNvPr id="1026" name="Picture 2" descr="Keçiborlu Uçak Bakım Teknolojisi Mesleki ve Teknik Anadolu Lisesi Fotoğrafı">
            <a:extLst>
              <a:ext uri="{FF2B5EF4-FFF2-40B4-BE49-F238E27FC236}">
                <a16:creationId xmlns:a16="http://schemas.microsoft.com/office/drawing/2014/main" xmlns="" id="{67BC61BB-0062-46D2-8FCF-83521E443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2" y="3151163"/>
            <a:ext cx="6063029" cy="340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68EED0F-9626-41ED-8FB5-7767E3C9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7012"/>
            <a:ext cx="11203275" cy="2798768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OKULUMUZDA 8 DERSLİK,</a:t>
            </a:r>
            <a:br>
              <a:rPr lang="tr-TR" dirty="0"/>
            </a:br>
            <a:r>
              <a:rPr lang="tr-TR" dirty="0"/>
              <a:t>1 ADET ÖĞRETMENLER ODASI,</a:t>
            </a:r>
            <a:br>
              <a:rPr lang="tr-TR" dirty="0"/>
            </a:br>
            <a:r>
              <a:rPr lang="tr-TR" dirty="0"/>
              <a:t>3 ADET İDARİ KADRO İÇİN AYRILMIŞ ODA,</a:t>
            </a:r>
            <a:br>
              <a:rPr lang="tr-TR" dirty="0"/>
            </a:br>
            <a:r>
              <a:rPr lang="tr-TR" dirty="0"/>
              <a:t>1 ADET REHBERLİK SERVİSİ VE</a:t>
            </a:r>
            <a:br>
              <a:rPr lang="tr-TR" dirty="0"/>
            </a:br>
            <a:r>
              <a:rPr lang="tr-TR" dirty="0"/>
              <a:t>1 ADET BİLGİSAYAR LABORATUARI MEVCUTTUR.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1FF312F-D973-42F2-9E7E-760D62A79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30" y="225453"/>
            <a:ext cx="10058400" cy="4050792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0796C463-6515-463D-BD05-C2061EE9A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34" y="3563912"/>
            <a:ext cx="5730927" cy="30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5264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B275EBB-E975-417B-88AD-16369ABC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7E4D76DE-D12E-4CFB-BD18-0CF0F7AEC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819">
            <a:off x="823119" y="532949"/>
            <a:ext cx="5706794" cy="4280095"/>
          </a:xfrm>
          <a:prstGeom prst="rect">
            <a:avLst/>
          </a:prstGeom>
        </p:spPr>
      </p:pic>
      <p:pic>
        <p:nvPicPr>
          <p:cNvPr id="15" name="İçerik Yer Tutucusu 14">
            <a:extLst>
              <a:ext uri="{FF2B5EF4-FFF2-40B4-BE49-F238E27FC236}">
                <a16:creationId xmlns:a16="http://schemas.microsoft.com/office/drawing/2014/main" xmlns="" id="{0BADDD2B-60A3-44F6-8ED6-B40D0DD8E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894">
            <a:off x="7000726" y="1998825"/>
            <a:ext cx="4563080" cy="3342034"/>
          </a:xfrm>
        </p:spPr>
      </p:pic>
      <p:sp>
        <p:nvSpPr>
          <p:cNvPr id="19" name="Başlık 1">
            <a:extLst>
              <a:ext uri="{FF2B5EF4-FFF2-40B4-BE49-F238E27FC236}">
                <a16:creationId xmlns:a16="http://schemas.microsoft.com/office/drawing/2014/main" xmlns="" id="{83484E26-B49D-433E-8F43-8C068187B52B}"/>
              </a:ext>
            </a:extLst>
          </p:cNvPr>
          <p:cNvSpPr txBox="1">
            <a:spLocks/>
          </p:cNvSpPr>
          <p:nvPr/>
        </p:nvSpPr>
        <p:spPr>
          <a:xfrm rot="21161306">
            <a:off x="1467659" y="5128749"/>
            <a:ext cx="4139224" cy="974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BİLGİSAYAR</a:t>
            </a:r>
          </a:p>
          <a:p>
            <a:r>
              <a:rPr lang="tr-TR" dirty="0"/>
              <a:t>LABORATUARI</a:t>
            </a:r>
          </a:p>
        </p:txBody>
      </p:sp>
      <p:sp>
        <p:nvSpPr>
          <p:cNvPr id="20" name="Başlık 1">
            <a:extLst>
              <a:ext uri="{FF2B5EF4-FFF2-40B4-BE49-F238E27FC236}">
                <a16:creationId xmlns:a16="http://schemas.microsoft.com/office/drawing/2014/main" xmlns="" id="{3D013137-0F09-4C23-AE93-AACC3967D375}"/>
              </a:ext>
            </a:extLst>
          </p:cNvPr>
          <p:cNvSpPr txBox="1">
            <a:spLocks/>
          </p:cNvSpPr>
          <p:nvPr/>
        </p:nvSpPr>
        <p:spPr>
          <a:xfrm rot="507390">
            <a:off x="6827557" y="5489583"/>
            <a:ext cx="3397221" cy="1124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ÖĞRETMENLER</a:t>
            </a:r>
          </a:p>
          <a:p>
            <a:r>
              <a:rPr lang="tr-TR" dirty="0"/>
              <a:t>ODASI</a:t>
            </a:r>
          </a:p>
        </p:txBody>
      </p:sp>
    </p:spTree>
    <p:extLst>
      <p:ext uri="{BB962C8B-B14F-4D97-AF65-F5344CB8AC3E}">
        <p14:creationId xmlns:p14="http://schemas.microsoft.com/office/powerpoint/2010/main" val="34392441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9E71C04-503D-4EB1-8D37-56D35469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61306">
            <a:off x="1309690" y="4942767"/>
            <a:ext cx="3397221" cy="541056"/>
          </a:xfrm>
        </p:spPr>
        <p:txBody>
          <a:bodyPr>
            <a:normAutofit fontScale="90000"/>
          </a:bodyPr>
          <a:lstStyle/>
          <a:p>
            <a:r>
              <a:rPr lang="tr-TR" dirty="0"/>
              <a:t>SINIFLARIMIZ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8C299D3D-6AC5-4D3A-9032-2975DE90B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600">
            <a:off x="487097" y="605603"/>
            <a:ext cx="5401733" cy="4051300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787E829D-2227-4856-A857-420501A9E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491">
            <a:off x="6548781" y="1451625"/>
            <a:ext cx="5032309" cy="3774232"/>
          </a:xfrm>
          <a:prstGeom prst="rect">
            <a:avLst/>
          </a:prstGeom>
        </p:spPr>
      </p:pic>
      <p:sp>
        <p:nvSpPr>
          <p:cNvPr id="8" name="Başlık 1">
            <a:extLst>
              <a:ext uri="{FF2B5EF4-FFF2-40B4-BE49-F238E27FC236}">
                <a16:creationId xmlns:a16="http://schemas.microsoft.com/office/drawing/2014/main" xmlns="" id="{E79FD746-4CCB-4CCD-9D7E-4199ACBA8DEA}"/>
              </a:ext>
            </a:extLst>
          </p:cNvPr>
          <p:cNvSpPr txBox="1">
            <a:spLocks/>
          </p:cNvSpPr>
          <p:nvPr/>
        </p:nvSpPr>
        <p:spPr>
          <a:xfrm rot="891342">
            <a:off x="6641111" y="5450263"/>
            <a:ext cx="3397221" cy="1165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REHBERLİK </a:t>
            </a:r>
          </a:p>
          <a:p>
            <a:r>
              <a:rPr lang="tr-TR" dirty="0"/>
              <a:t>SERVİSİ</a:t>
            </a:r>
          </a:p>
        </p:txBody>
      </p:sp>
    </p:spTree>
    <p:extLst>
      <p:ext uri="{BB962C8B-B14F-4D97-AF65-F5344CB8AC3E}">
        <p14:creationId xmlns:p14="http://schemas.microsoft.com/office/powerpoint/2010/main" val="350844410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2348307-6FDA-4B16-9DF8-A6152657A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89" y="1069480"/>
            <a:ext cx="10285086" cy="1194035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OKULUMUZ Hazırlık VE 4 yıl olmak üzere Anadolu Teknik Programına göre eğitim vermektedir. 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HazırlıK</a:t>
            </a:r>
            <a:r>
              <a:rPr lang="tr-TR" dirty="0"/>
              <a:t> sınıfı kontenjanı 90 öğrencidir.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OKULUMUZDA 2020-2021EĞİTİM ÖĞRETİM YILINDA  80 ERKEK, 10 KIZ ÖĞRENCİ EĞİTİM GÖRMEKTEDİR.</a:t>
            </a:r>
          </a:p>
        </p:txBody>
      </p:sp>
    </p:spTree>
    <p:extLst>
      <p:ext uri="{BB962C8B-B14F-4D97-AF65-F5344CB8AC3E}">
        <p14:creationId xmlns:p14="http://schemas.microsoft.com/office/powerpoint/2010/main" val="30017648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72FF8-D7E9-4CD3-A161-3871D63A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9797"/>
            <a:ext cx="6706150" cy="4198895"/>
          </a:xfrm>
        </p:spPr>
        <p:txBody>
          <a:bodyPr>
            <a:normAutofit fontScale="90000"/>
          </a:bodyPr>
          <a:lstStyle/>
          <a:p>
            <a:r>
              <a:rPr lang="tr-TR" dirty="0"/>
              <a:t>Okulumuza ait 94 öğrenci kapasiteli erkek öğrenci pansiyonu mevcuttur. Uzaktan gelen erkek öğrencilerimiz parasız yatılı olarak kalabilmektedir.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41209F7F-DD32-4586-9FFC-4878F828A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99" y="758915"/>
            <a:ext cx="5485850" cy="53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1DF6A81-FD9B-481C-86BC-5D07E63ED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53" y="599607"/>
            <a:ext cx="6665077" cy="5351489"/>
          </a:xfrm>
        </p:spPr>
        <p:txBody>
          <a:bodyPr>
            <a:normAutofit/>
          </a:bodyPr>
          <a:lstStyle/>
          <a:p>
            <a:r>
              <a:rPr lang="tr-TR" dirty="0"/>
              <a:t>Kız öğrencilerimiz de ilçede bulunan Anadolu İmam Hatip Lisesi kız pansiyonunda parasız yatılı olarak kalabilmektedir.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06E23CC2-8F6A-4DB5-8AEF-B7B06EC54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0" y="249528"/>
            <a:ext cx="4879685" cy="65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hta Yazı">
  <a:themeElements>
    <a:clrScheme name="Tahta Ya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ahta Yaz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hta Yaz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Tahta Yazı</Template>
  <TotalTime>234</TotalTime>
  <Words>484</Words>
  <Application>Microsoft Office PowerPoint</Application>
  <PresentationFormat>Geniş ekran</PresentationFormat>
  <Paragraphs>167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Calibri</vt:lpstr>
      <vt:lpstr>Helvetica</vt:lpstr>
      <vt:lpstr>Rockwell</vt:lpstr>
      <vt:lpstr>Rockwell Condensed</vt:lpstr>
      <vt:lpstr>Times New Roman</vt:lpstr>
      <vt:lpstr>Wingdings</vt:lpstr>
      <vt:lpstr>Tahta Yazı</vt:lpstr>
      <vt:lpstr>KEÇİBORLU  UÇAK BAKIM TEKNOLOJİSİ MESLEKİ ve teknik    Anadolu lisesi</vt:lpstr>
      <vt:lpstr>Okulumuz 2020-2021 eğitim öğretim yılında eğitime başlamıştır.</vt:lpstr>
      <vt:lpstr>il merkezine 40 km ilçe merkezine 2 km UZAKLIKTA  BULUNMAKTADIR.</vt:lpstr>
      <vt:lpstr>  OKULUMUZDA 8 DERSLİK, 1 ADET ÖĞRETMENLER ODASI, 3 ADET İDARİ KADRO İÇİN AYRILMIŞ ODA, 1 ADET REHBERLİK SERVİSİ VE 1 ADET BİLGİSAYAR LABORATUARI MEVCUTTUR.</vt:lpstr>
      <vt:lpstr>PowerPoint Sunusu</vt:lpstr>
      <vt:lpstr>SINIFLARIMIZ</vt:lpstr>
      <vt:lpstr>     OKULUMUZ Hazırlık VE 4 yıl olmak üzere Anadolu Teknik Programına göre eğitim vermektedir.   HazırlıK sınıfı kontenjanı 90 öğrencidir.  OKULUMUZDA 2020-2021EĞİTİM ÖĞRETİM YILINDA  80 ERKEK, 10 KIZ ÖĞRENCİ EĞİTİM GÖRMEKTEDİR.</vt:lpstr>
      <vt:lpstr>Okulumuza ait 94 öğrenci kapasiteli erkek öğrenci pansiyonu mevcuttur. Uzaktan gelen erkek öğrencilerimiz parasız yatılı olarak kalabilmektedir. </vt:lpstr>
      <vt:lpstr>Kız öğrencilerimiz de ilçede bulunan Anadolu İmam Hatip Lisesi kız pansiyonunda parasız yatılı olarak kalabilmektedir.</vt:lpstr>
      <vt:lpstr>Pansiyon fotoğrafları</vt:lpstr>
      <vt:lpstr>      OKULUMUZUN EĞİTİM KADROSU</vt:lpstr>
      <vt:lpstr>      OKULUMUZDA HANGİ DERSLER OKUTULMAKTADIR? </vt:lpstr>
      <vt:lpstr>OKULUMUZUN EĞİTİM AMACI VE MEZUNİYET SONRASI İŞ İMKANLARI NELERDİR?</vt:lpstr>
      <vt:lpstr>2020 LGS YERLEŞME İSTATİSTİKLERİ</vt:lpstr>
      <vt:lpstr>PROJELER</vt:lpstr>
      <vt:lpstr>PROJE FOTOĞRAFLARI</vt:lpstr>
      <vt:lpstr>Keçiborlu Uçak Bakım Teknolojisi Mesleki Ve Teknik Anadolu Lisesi  Sosyal Etkinlik Bilgileri</vt:lpstr>
      <vt:lpstr>         BETÜL YILDIRIM   OKUL PSİKOLOJİK DANIŞMANI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KEÇİBORLU  UÇAK BAKIM TEKNOLOJİSİ MESLEKİ ve teknik    Anadolu lisesi</dc:title>
  <dc:creator>Harun</dc:creator>
  <cp:lastModifiedBy>Windows Kullanıcısı</cp:lastModifiedBy>
  <cp:revision>30</cp:revision>
  <dcterms:created xsi:type="dcterms:W3CDTF">2021-06-16T19:17:26Z</dcterms:created>
  <dcterms:modified xsi:type="dcterms:W3CDTF">2021-06-17T20:02:34Z</dcterms:modified>
</cp:coreProperties>
</file>